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90" r:id="rId3"/>
    <p:sldId id="291" r:id="rId4"/>
    <p:sldId id="270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7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  <p:sldId id="268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C508-D6C3-4326-BA34-6E584451EB9B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AB82-E19B-46C9-96EB-FF7DF2DBC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9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C508-D6C3-4326-BA34-6E584451EB9B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AB82-E19B-46C9-96EB-FF7DF2DBC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3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C508-D6C3-4326-BA34-6E584451EB9B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AB82-E19B-46C9-96EB-FF7DF2DBC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5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C508-D6C3-4326-BA34-6E584451EB9B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AB82-E19B-46C9-96EB-FF7DF2DBC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1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C508-D6C3-4326-BA34-6E584451EB9B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AB82-E19B-46C9-96EB-FF7DF2DBC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C508-D6C3-4326-BA34-6E584451EB9B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AB82-E19B-46C9-96EB-FF7DF2DBC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2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C508-D6C3-4326-BA34-6E584451EB9B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AB82-E19B-46C9-96EB-FF7DF2DBC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5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C508-D6C3-4326-BA34-6E584451EB9B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AB82-E19B-46C9-96EB-FF7DF2DBC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9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C508-D6C3-4326-BA34-6E584451EB9B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AB82-E19B-46C9-96EB-FF7DF2DBC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C508-D6C3-4326-BA34-6E584451EB9B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AB82-E19B-46C9-96EB-FF7DF2DBC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5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6C508-D6C3-4326-BA34-6E584451EB9B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6AB82-E19B-46C9-96EB-FF7DF2DBC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30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6C508-D6C3-4326-BA34-6E584451EB9B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6AB82-E19B-46C9-96EB-FF7DF2DBC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2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0" y="76200"/>
            <a:ext cx="9144000" cy="1858842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txBody>
          <a:bodyPr vert="horz" wrap="square" lIns="0" tIns="12065" rIns="0" bIns="0" rtlCol="0">
            <a:spAutoFit/>
            <a:scene3d>
              <a:camera prst="perspectiveLeft"/>
              <a:lightRig rig="threePt" dir="t"/>
            </a:scene3d>
          </a:bodyPr>
          <a:lstStyle/>
          <a:p>
            <a:pPr marL="12700" marR="5080" indent="342900">
              <a:spcBef>
                <a:spcPts val="95"/>
              </a:spcBef>
            </a:pPr>
            <a:r>
              <a:rPr 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</a:br>
            <a:r>
              <a:rPr 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Curriculum </a:t>
            </a:r>
            <a:r>
              <a:rPr lang="en-US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Studies</a:t>
            </a:r>
            <a:br>
              <a:rPr lang="en-US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</a:br>
            <a:endParaRPr sz="4000" b="1" dirty="0">
              <a:ln w="18000">
                <a:solidFill>
                  <a:srgbClr val="002060"/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0" y="3840480"/>
            <a:ext cx="9144000" cy="30175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Dr.M.Deivam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Assistant Professor  (C)</a:t>
            </a:r>
          </a:p>
          <a:p>
            <a:pPr algn="ctr">
              <a:buNone/>
            </a:pP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Department of Education</a:t>
            </a:r>
          </a:p>
          <a:p>
            <a:pPr algn="ctr">
              <a:buNone/>
            </a:pP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Gandhigram Rural Institute (Deemed to be University)</a:t>
            </a:r>
          </a:p>
          <a:p>
            <a:pPr algn="ctr">
              <a:buNone/>
            </a:pP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Gandhigram,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Dindigul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Tamil Nadu – 624 302 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981200"/>
            <a:ext cx="91440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66FF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Curriculum: Meaning, Definitions, Nature and Principles</a:t>
            </a:r>
            <a:r>
              <a:rPr lang="en-US" sz="3600" b="1" dirty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66FF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/>
            </a:r>
            <a:br>
              <a:rPr lang="en-US" sz="3600" b="1" dirty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66FF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</a:br>
            <a:endParaRPr lang="en-US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98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  <a:solidFill>
            <a:srgbClr val="00B0F0"/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Program of planned activities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49424"/>
            <a:ext cx="9144000" cy="4608576"/>
          </a:xfrm>
        </p:spPr>
        <p:txBody>
          <a:bodyPr/>
          <a:lstStyle/>
          <a:p>
            <a:pPr algn="just"/>
            <a:r>
              <a:rPr lang="en-US" dirty="0" smtClean="0"/>
              <a:t>It can be the overall activities planned by the teacher as to </a:t>
            </a:r>
            <a:r>
              <a:rPr lang="en-US" b="1" dirty="0" smtClean="0">
                <a:solidFill>
                  <a:srgbClr val="00B050"/>
                </a:solidFill>
              </a:rPr>
              <a:t>how to teach, what to teach, how to motivate</a:t>
            </a:r>
            <a:r>
              <a:rPr lang="en-US" dirty="0" smtClean="0"/>
              <a:t>, what devises are required to draw their attention, and so on; all that is planned in advance before the real teaching – learning process commences.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  <a:solidFill>
            <a:srgbClr val="00B0F0"/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Curriculum as an Objective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B.F. Skinner views the curriculum as being formulated according to </a:t>
            </a:r>
            <a:r>
              <a:rPr lang="en-US" sz="3200" b="1" dirty="0" err="1" smtClean="0">
                <a:solidFill>
                  <a:srgbClr val="00B050"/>
                </a:solidFill>
              </a:rPr>
              <a:t>behaviouristic</a:t>
            </a:r>
            <a:r>
              <a:rPr lang="en-US" sz="3200" b="1" dirty="0" smtClean="0">
                <a:solidFill>
                  <a:srgbClr val="00B050"/>
                </a:solidFill>
              </a:rPr>
              <a:t> objectives. </a:t>
            </a:r>
          </a:p>
          <a:p>
            <a:pPr algn="just"/>
            <a:r>
              <a:rPr lang="en-US" sz="3200" dirty="0" smtClean="0"/>
              <a:t>The curriculum is the series of experiences which </a:t>
            </a:r>
            <a:r>
              <a:rPr lang="en-US" sz="3200" b="1" dirty="0" smtClean="0">
                <a:solidFill>
                  <a:srgbClr val="00B050"/>
                </a:solidFill>
              </a:rPr>
              <a:t>children and youth must have by way of attaining activity-based objectives. </a:t>
            </a:r>
          </a:p>
          <a:p>
            <a:pPr algn="just"/>
            <a:r>
              <a:rPr lang="en-US" sz="3200" b="1" dirty="0" smtClean="0">
                <a:solidFill>
                  <a:srgbClr val="FF0000"/>
                </a:solidFill>
              </a:rPr>
              <a:t>W. W. Chatters (1923)</a:t>
            </a:r>
            <a:r>
              <a:rPr lang="en-US" sz="3200" dirty="0" smtClean="0"/>
              <a:t> viewed curriculum as a series of objectives that students must attain by way of a</a:t>
            </a:r>
            <a:r>
              <a:rPr lang="en-US" sz="3200" b="1" dirty="0" smtClean="0">
                <a:solidFill>
                  <a:srgbClr val="002060"/>
                </a:solidFill>
              </a:rPr>
              <a:t> series of learning experiences 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7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  <a:solidFill>
            <a:srgbClr val="00B0F0"/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Intended learning outcomes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8768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Johnson (1977) and Posner (1982) contended that curriculum as the </a:t>
            </a:r>
            <a:r>
              <a:rPr lang="en-US" sz="3200" b="1" dirty="0" smtClean="0">
                <a:solidFill>
                  <a:srgbClr val="00B0F0"/>
                </a:solidFill>
              </a:rPr>
              <a:t>intended learning outcomes</a:t>
            </a:r>
            <a:r>
              <a:rPr lang="en-US" sz="3200" dirty="0" smtClean="0"/>
              <a:t>. </a:t>
            </a:r>
            <a:r>
              <a:rPr lang="en-US" sz="3200" dirty="0" err="1" smtClean="0"/>
              <a:t>i.e</a:t>
            </a:r>
            <a:r>
              <a:rPr lang="en-US" sz="3200" dirty="0" smtClean="0"/>
              <a:t>, there is a clear shift from means to ends as criticized in the earlier approach. Here the specified ends are before the planner; they go by </a:t>
            </a:r>
            <a:r>
              <a:rPr lang="en-US" sz="3200" b="1" dirty="0" smtClean="0">
                <a:solidFill>
                  <a:srgbClr val="00B0F0"/>
                </a:solidFill>
              </a:rPr>
              <a:t>their precise planning by their intentions and achieve the same. </a:t>
            </a:r>
            <a:endParaRPr lang="en-US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4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  <a:solidFill>
            <a:srgbClr val="00B0F0"/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Cultural reproduction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821936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The curriculum is the </a:t>
            </a:r>
            <a:r>
              <a:rPr lang="en-US" sz="3200" b="1" dirty="0" smtClean="0">
                <a:solidFill>
                  <a:srgbClr val="3A11AF"/>
                </a:solidFill>
              </a:rPr>
              <a:t>reflection of the culture of a particular society. </a:t>
            </a:r>
            <a:r>
              <a:rPr lang="en-US" sz="3200" dirty="0" smtClean="0"/>
              <a:t>They identify appropriate skills and knowledge for </a:t>
            </a:r>
            <a:r>
              <a:rPr lang="en-US" sz="3200" dirty="0" err="1" smtClean="0"/>
              <a:t>e.g</a:t>
            </a:r>
            <a:r>
              <a:rPr lang="en-US" sz="3200" dirty="0" smtClean="0"/>
              <a:t> values, religion, and political system etc. Concepts will be incorporated with the curriculum, which in turn reflects their belief and all cultural aspects.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2118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Curriculum as experience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8839200" cy="4876800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</a:rPr>
              <a:t>Dewey</a:t>
            </a:r>
            <a:r>
              <a:rPr lang="en-US" sz="3200" dirty="0" smtClean="0"/>
              <a:t> says curriculum as a single experience. He says that these two are inseparable. </a:t>
            </a:r>
            <a:r>
              <a:rPr lang="en-US" sz="3200" b="1" dirty="0" smtClean="0">
                <a:solidFill>
                  <a:srgbClr val="3A11AF"/>
                </a:solidFill>
              </a:rPr>
              <a:t>Curriculum provides experiences to respond and react and reflect on various processes of learning</a:t>
            </a:r>
            <a:r>
              <a:rPr lang="en-US" sz="3200" dirty="0" smtClean="0"/>
              <a:t>. It depends on the learner as what he experiences.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678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  <a:solidFill>
            <a:srgbClr val="00B0F0"/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Discrete tasks and concepts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8915400" cy="51054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This can be related to training or industry where individual gets exposed to </a:t>
            </a:r>
            <a:r>
              <a:rPr lang="en-US" sz="3200" b="1" dirty="0" smtClean="0">
                <a:solidFill>
                  <a:srgbClr val="3A11AF"/>
                </a:solidFill>
              </a:rPr>
              <a:t>different tasks to master over the task and attain the concepts</a:t>
            </a:r>
            <a:r>
              <a:rPr lang="en-US" sz="3200" dirty="0" smtClean="0"/>
              <a:t>. For instance rules of grammar, mathematical problem, other mechanical skill-oriented tasks in various professions, </a:t>
            </a:r>
            <a:r>
              <a:rPr lang="en-US" sz="3200" b="1" dirty="0" smtClean="0">
                <a:solidFill>
                  <a:srgbClr val="00B050"/>
                </a:solidFill>
              </a:rPr>
              <a:t>expose the learner to the relevant tasks to acquire the concepts. 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44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066800"/>
          </a:xfrm>
          <a:solidFill>
            <a:srgbClr val="00B0F0"/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Agenda for social reconstruction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495800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</a:rPr>
              <a:t>Dewey</a:t>
            </a:r>
            <a:r>
              <a:rPr lang="en-US" sz="3200" dirty="0" smtClean="0"/>
              <a:t>, says that </a:t>
            </a:r>
            <a:r>
              <a:rPr lang="en-US" sz="3200" b="1" dirty="0" smtClean="0">
                <a:solidFill>
                  <a:srgbClr val="3A11AF"/>
                </a:solidFill>
              </a:rPr>
              <a:t>schools should provide an agenda of knowledge</a:t>
            </a:r>
            <a:r>
              <a:rPr lang="en-US" sz="3200" dirty="0" smtClean="0"/>
              <a:t> which guides students to enrich society and the cultural institutions, beliefs and activities support it, </a:t>
            </a:r>
            <a:r>
              <a:rPr lang="en-US" sz="3200" dirty="0" err="1" smtClean="0"/>
              <a:t>i.e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B050"/>
                </a:solidFill>
              </a:rPr>
              <a:t>the students are prepared well with adequate knowledge and skills to adopt in their future life. 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93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066800"/>
          </a:xfrm>
          <a:solidFill>
            <a:srgbClr val="00B0F0"/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Curriculum as </a:t>
            </a:r>
            <a:r>
              <a:rPr lang="en-US" b="1" dirty="0" err="1" smtClean="0">
                <a:solidFill>
                  <a:srgbClr val="C00000"/>
                </a:solidFill>
              </a:rPr>
              <a:t>currere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763000" cy="50292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It is not meaning a mere race course. Meaning </a:t>
            </a:r>
            <a:r>
              <a:rPr lang="en-US" sz="3200" b="1" dirty="0" err="1" smtClean="0">
                <a:solidFill>
                  <a:srgbClr val="FF0000"/>
                </a:solidFill>
              </a:rPr>
              <a:t>Gurmet</a:t>
            </a:r>
            <a:r>
              <a:rPr lang="en-US" sz="3200" dirty="0" smtClean="0"/>
              <a:t> (1980) says here the </a:t>
            </a:r>
            <a:r>
              <a:rPr lang="en-US" sz="3200" b="1" dirty="0" smtClean="0">
                <a:solidFill>
                  <a:srgbClr val="00B050"/>
                </a:solidFill>
              </a:rPr>
              <a:t>individual are expected to re-conceptualize their own autobiography.</a:t>
            </a:r>
            <a:r>
              <a:rPr lang="en-US" sz="3200" dirty="0" smtClean="0"/>
              <a:t> An individual gets into his own entire past events, recollects, and tries to reconstruct his own future. By sharing this with others they also become better in understanding themselves.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145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  <a:solidFill>
            <a:srgbClr val="00B0F0"/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Curriculum as a system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8006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Curriculum can be considered as a </a:t>
            </a:r>
            <a:r>
              <a:rPr lang="en-US" sz="3200" b="1" dirty="0" smtClean="0">
                <a:solidFill>
                  <a:srgbClr val="0070C0"/>
                </a:solidFill>
              </a:rPr>
              <a:t>system for dealing with people and the processes or organization of personnel and procedures for implementing the system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3A11AF"/>
                </a:solidFill>
              </a:rPr>
              <a:t>(Babcock, McNeil, Untruth).</a:t>
            </a:r>
            <a:endParaRPr lang="en-US" sz="3200" b="1" dirty="0">
              <a:solidFill>
                <a:srgbClr val="3A11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74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9" name="Picture 13" descr="C:\Users\admin\Desktop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33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Principles of curriculum</a:t>
            </a:r>
            <a:endParaRPr lang="en-US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3333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5538" name="AutoShape 2" descr="Free Powerpoint Backgrounds and Templ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0" name="AutoShape 4" descr="Free Powerpoint Backgrounds and Templ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2" name="AutoShape 6" descr="Free Powerpoint Backgrounds and Templ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4" name="AutoShape 8" descr="Free Powerpoint Backgrounds and Templ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6" name="AutoShape 10" descr="Free Powerpoint Backgrounds and Templ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8" name="AutoShape 12" descr="Free Powerpoint Backgrounds and Templ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Meaning of curriculum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Definition of curriculum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Nature of curriculum 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Principles of curriculum 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References 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70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Principles of Curriculum Development: Introduction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4625609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After having studied the various defects and drawbacks found in the curriculum, </a:t>
            </a:r>
            <a:r>
              <a:rPr lang="en-US" sz="3600" b="1" dirty="0" err="1" smtClean="0">
                <a:solidFill>
                  <a:srgbClr val="0000FF"/>
                </a:solidFill>
              </a:rPr>
              <a:t>Mudaliar</a:t>
            </a:r>
            <a:r>
              <a:rPr lang="en-US" sz="3600" b="1" dirty="0" smtClean="0">
                <a:solidFill>
                  <a:srgbClr val="0000FF"/>
                </a:solidFill>
              </a:rPr>
              <a:t> Commission</a:t>
            </a:r>
            <a:r>
              <a:rPr lang="en-US" sz="3600" dirty="0" smtClean="0"/>
              <a:t> and other educationists have laid down the following principles.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1357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Principle of Child - Centeredness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3999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/>
              <a:t>According to the </a:t>
            </a:r>
            <a:r>
              <a:rPr lang="en-US" sz="4000" b="1" dirty="0" smtClean="0">
                <a:solidFill>
                  <a:srgbClr val="0000FF"/>
                </a:solidFill>
              </a:rPr>
              <a:t>needs, capacities and capabilities</a:t>
            </a:r>
            <a:r>
              <a:rPr lang="en-US" sz="4000" dirty="0" smtClean="0"/>
              <a:t> of the child at the particular </a:t>
            </a:r>
            <a:r>
              <a:rPr lang="en-US" sz="4000" b="1" dirty="0" smtClean="0">
                <a:solidFill>
                  <a:srgbClr val="0000FF"/>
                </a:solidFill>
              </a:rPr>
              <a:t>age level</a:t>
            </a:r>
            <a:r>
              <a:rPr lang="en-US" sz="4000" dirty="0" smtClean="0"/>
              <a:t> the curriculum should be constructed.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1133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Principle of community - Centeredness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799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/>
              <a:t>The curriculum is centered round the </a:t>
            </a:r>
            <a:r>
              <a:rPr lang="en-US" sz="4000" b="1" dirty="0" smtClean="0">
                <a:solidFill>
                  <a:srgbClr val="0000FF"/>
                </a:solidFill>
              </a:rPr>
              <a:t>needs of the society</a:t>
            </a:r>
            <a:r>
              <a:rPr lang="en-US" sz="4000" dirty="0" smtClean="0"/>
              <a:t> because the needs of the society are greater day by day. Considering this, curriculum should be framed.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7860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Principle of Experience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3999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Education, in order to be successful and useful, should include not only the teaching of the traditional subjects, but also the totality of the experience that</a:t>
            </a:r>
            <a:r>
              <a:rPr lang="en-US" sz="3600" b="1" dirty="0" smtClean="0">
                <a:solidFill>
                  <a:srgbClr val="0000FF"/>
                </a:solidFill>
              </a:rPr>
              <a:t> the pupils receive in the manifold activities of the life. </a:t>
            </a:r>
            <a:r>
              <a:rPr lang="en-US" sz="3600" b="1" dirty="0" smtClean="0">
                <a:solidFill>
                  <a:srgbClr val="002060"/>
                </a:solidFill>
              </a:rPr>
              <a:t>Learning by doing</a:t>
            </a:r>
            <a:r>
              <a:rPr lang="en-US" sz="3600" dirty="0" smtClean="0"/>
              <a:t> should form the basis of the curriculum construction.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8216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Principles of Integration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5191"/>
            <a:ext cx="9144000" cy="4854209"/>
          </a:xfrm>
        </p:spPr>
        <p:txBody>
          <a:bodyPr>
            <a:normAutofit/>
          </a:bodyPr>
          <a:lstStyle/>
          <a:p>
            <a:pPr algn="just"/>
            <a:r>
              <a:rPr lang="en-US" sz="4000" dirty="0"/>
              <a:t>Curriculum must incorporate both the child's activities and demands, on the one hand, and the democratic needs of the twenty-first century, on the other. It should be tied to the pupils' social surroundings.</a:t>
            </a:r>
          </a:p>
        </p:txBody>
      </p:sp>
    </p:spTree>
    <p:extLst>
      <p:ext uri="{BB962C8B-B14F-4D97-AF65-F5344CB8AC3E}">
        <p14:creationId xmlns:p14="http://schemas.microsoft.com/office/powerpoint/2010/main" val="265917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Principle of creativity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199"/>
          </a:xfrm>
        </p:spPr>
        <p:txBody>
          <a:bodyPr>
            <a:normAutofit/>
          </a:bodyPr>
          <a:lstStyle/>
          <a:p>
            <a:pPr algn="just"/>
            <a:r>
              <a:rPr lang="en-US" sz="4400" dirty="0" smtClean="0"/>
              <a:t>Curriculum must place the pupil in the place of </a:t>
            </a:r>
            <a:r>
              <a:rPr lang="en-US" sz="4400" b="1" dirty="0" smtClean="0">
                <a:solidFill>
                  <a:srgbClr val="0000FF"/>
                </a:solidFill>
              </a:rPr>
              <a:t>discover and provision </a:t>
            </a:r>
            <a:r>
              <a:rPr lang="en-US" sz="4400" dirty="0" smtClean="0"/>
              <a:t>must be made for </a:t>
            </a:r>
            <a:r>
              <a:rPr lang="en-US" sz="4400" b="1" dirty="0" smtClean="0">
                <a:solidFill>
                  <a:srgbClr val="0000FF"/>
                </a:solidFill>
              </a:rPr>
              <a:t>creative type of activities. </a:t>
            </a:r>
            <a:endParaRPr lang="en-US" sz="4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18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Principle of Elasticity and variety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/>
              <a:t>The curriculum should not be rigid but should be changed to </a:t>
            </a:r>
            <a:r>
              <a:rPr lang="en-US" sz="4000" b="1" dirty="0" smtClean="0">
                <a:solidFill>
                  <a:srgbClr val="0000FF"/>
                </a:solidFill>
              </a:rPr>
              <a:t>suit the changing needs of the pupils and the society</a:t>
            </a:r>
            <a:r>
              <a:rPr lang="en-US" sz="4000" dirty="0" smtClean="0"/>
              <a:t>. It should be flexible and broad-based.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5525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Principles of Diversification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3999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The curriculum should bear in mind the </a:t>
            </a:r>
            <a:r>
              <a:rPr lang="en-US" sz="3600" b="1" dirty="0" smtClean="0">
                <a:solidFill>
                  <a:srgbClr val="0000FF"/>
                </a:solidFill>
              </a:rPr>
              <a:t>individual differences, diversification in the interests and variety of the talents of the learners.</a:t>
            </a:r>
            <a:r>
              <a:rPr lang="en-US" sz="3600" dirty="0" smtClean="0"/>
              <a:t> Unless, the curriculum is diversified and flexible, it would not be useful for the like of the students.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1896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Principle of common Subjects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3999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/>
              <a:t>The curriculum especially into the secondary stage of education should provide </a:t>
            </a:r>
            <a:r>
              <a:rPr lang="en-US" sz="4000" b="1" dirty="0" smtClean="0">
                <a:solidFill>
                  <a:srgbClr val="0000FF"/>
                </a:solidFill>
              </a:rPr>
              <a:t>common and general knowledge to the students. </a:t>
            </a:r>
            <a:endParaRPr 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89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Principle of Earning of Livelihood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799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/>
              <a:t>The curriculum should be such as to equip </a:t>
            </a:r>
            <a:r>
              <a:rPr lang="en-US" sz="4000" b="1" dirty="0" smtClean="0">
                <a:solidFill>
                  <a:srgbClr val="0000FF"/>
                </a:solidFill>
              </a:rPr>
              <a:t>the students to be able to earn their living after entering life</a:t>
            </a:r>
            <a:r>
              <a:rPr lang="en-US" sz="4000" dirty="0" smtClean="0"/>
              <a:t>. Earning of livelihood is an essential item of society.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1512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Learning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The learners will be able to </a:t>
            </a:r>
          </a:p>
          <a:p>
            <a:pPr lvl="1"/>
            <a:r>
              <a:rPr lang="en-US" sz="3600" b="1" dirty="0" smtClean="0">
                <a:solidFill>
                  <a:srgbClr val="C00000"/>
                </a:solidFill>
              </a:rPr>
              <a:t>Understand the meaning and definitions of curriculum</a:t>
            </a:r>
          </a:p>
          <a:p>
            <a:pPr lvl="1"/>
            <a:r>
              <a:rPr lang="en-US" sz="3600" b="1" dirty="0" smtClean="0">
                <a:solidFill>
                  <a:srgbClr val="C00000"/>
                </a:solidFill>
              </a:rPr>
              <a:t>Describe the nature of curriculum </a:t>
            </a:r>
          </a:p>
          <a:p>
            <a:pPr lvl="1"/>
            <a:r>
              <a:rPr lang="en-US" sz="3600" b="1" dirty="0" smtClean="0">
                <a:solidFill>
                  <a:srgbClr val="C00000"/>
                </a:solidFill>
              </a:rPr>
              <a:t>Explain the principles of curriculum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639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1143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Principle of Utilization of Leisure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3999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/>
              <a:t>The curriculum should have the </a:t>
            </a:r>
            <a:r>
              <a:rPr lang="en-US" sz="4000" b="1" dirty="0" smtClean="0">
                <a:solidFill>
                  <a:srgbClr val="0000FF"/>
                </a:solidFill>
              </a:rPr>
              <a:t>capacity to train the students to be able to utilize their leisure properly.</a:t>
            </a:r>
            <a:r>
              <a:rPr lang="en-US" sz="4000" dirty="0" smtClean="0"/>
              <a:t> In other words, the curriculum should include such other activities that may be taken up during leisure.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5706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 Black" pitchFamily="34" charset="0"/>
              </a:rPr>
              <a:t>Conclusion</a:t>
            </a:r>
            <a:endParaRPr lang="en-US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199"/>
          </a:xfrm>
        </p:spPr>
        <p:txBody>
          <a:bodyPr>
            <a:normAutofit/>
          </a:bodyPr>
          <a:lstStyle/>
          <a:p>
            <a:pPr algn="just"/>
            <a:r>
              <a:rPr lang="en-US" sz="4400" dirty="0" smtClean="0"/>
              <a:t>The curriculum should be </a:t>
            </a:r>
            <a:r>
              <a:rPr lang="en-US" sz="4400" b="1" dirty="0" smtClean="0">
                <a:solidFill>
                  <a:srgbClr val="0070C0"/>
                </a:solidFill>
              </a:rPr>
              <a:t>well balanced, properly graded, fairly broad-based and approximately designed for meeting the needs of the society and the individual. </a:t>
            </a:r>
            <a:endParaRPr lang="en-US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6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References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382000" cy="5105400"/>
          </a:xfrm>
        </p:spPr>
        <p:txBody>
          <a:bodyPr/>
          <a:lstStyle/>
          <a:p>
            <a:pPr lvl="0" algn="just"/>
            <a:r>
              <a:rPr lang="en-US" dirty="0" err="1"/>
              <a:t>Arulsamy</a:t>
            </a:r>
            <a:r>
              <a:rPr lang="en-US" dirty="0"/>
              <a:t>, S., (2010). Curriculum Development., </a:t>
            </a:r>
            <a:r>
              <a:rPr lang="en-US" dirty="0" err="1"/>
              <a:t>Neelkamal</a:t>
            </a:r>
            <a:r>
              <a:rPr lang="en-US" dirty="0"/>
              <a:t> Publications </a:t>
            </a:r>
            <a:r>
              <a:rPr lang="en-US" dirty="0" err="1"/>
              <a:t>Pvt</a:t>
            </a:r>
            <a:r>
              <a:rPr lang="en-US" dirty="0"/>
              <a:t>,. </a:t>
            </a:r>
            <a:r>
              <a:rPr lang="en-US" dirty="0" err="1"/>
              <a:t>Lted</a:t>
            </a:r>
            <a:r>
              <a:rPr lang="en-US" dirty="0"/>
              <a:t>, Hyderabad</a:t>
            </a:r>
          </a:p>
          <a:p>
            <a:pPr lvl="0" algn="just"/>
            <a:r>
              <a:rPr lang="en-US" dirty="0" err="1"/>
              <a:t>Ramachandraiah</a:t>
            </a:r>
            <a:r>
              <a:rPr lang="en-US" dirty="0"/>
              <a:t> B. R. (2017). Knowledge and curriculum. </a:t>
            </a:r>
            <a:r>
              <a:rPr lang="en-US" dirty="0" err="1"/>
              <a:t>VismayaPrakashana</a:t>
            </a:r>
            <a:r>
              <a:rPr lang="en-US" dirty="0"/>
              <a:t>, Mysore.</a:t>
            </a:r>
          </a:p>
          <a:p>
            <a:pPr lvl="0" algn="just"/>
            <a:r>
              <a:rPr lang="en-US" dirty="0" err="1"/>
              <a:t>Shivakumar</a:t>
            </a:r>
            <a:r>
              <a:rPr lang="en-US" dirty="0"/>
              <a:t> S.K. (2016). Knowledge and curriculum. </a:t>
            </a:r>
            <a:r>
              <a:rPr lang="en-US" dirty="0" err="1"/>
              <a:t>VismayaPrakashana</a:t>
            </a:r>
            <a:r>
              <a:rPr lang="en-US" dirty="0"/>
              <a:t>, Mysore. 2.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787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67000"/>
            <a:ext cx="8610600" cy="13716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Thank You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38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 Black" pitchFamily="34" charset="0"/>
              </a:rPr>
              <a:t/>
            </a:r>
            <a:br>
              <a:rPr lang="en-US" b="1" dirty="0" smtClean="0">
                <a:latin typeface="Arial Black" pitchFamily="34" charset="0"/>
              </a:rPr>
            </a:br>
            <a:r>
              <a:rPr lang="en-US" b="1" dirty="0" smtClean="0">
                <a:latin typeface="Arial Black" pitchFamily="34" charset="0"/>
              </a:rPr>
              <a:t>MEANING OF CURRICULUM</a:t>
            </a:r>
            <a:br>
              <a:rPr lang="en-US" b="1" dirty="0" smtClean="0">
                <a:latin typeface="Arial Black" pitchFamily="34" charset="0"/>
              </a:rPr>
            </a:br>
            <a:endParaRPr lang="en-US" b="1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word ‘curriculum’ is derived from the Latin</a:t>
            </a:r>
            <a:r>
              <a:rPr lang="en-US" b="1" dirty="0"/>
              <a:t> word "</a:t>
            </a:r>
            <a:r>
              <a:rPr lang="en-US" b="1" dirty="0" err="1"/>
              <a:t>currere</a:t>
            </a:r>
            <a:r>
              <a:rPr lang="en-US" b="1" dirty="0"/>
              <a:t>", which means ‘course to run’.</a:t>
            </a:r>
            <a:r>
              <a:rPr lang="en-US" dirty="0"/>
              <a:t> or ‘course of study’ or ‘training leading to education" or "reaching a goal’. It is a course of subject-matter studies.</a:t>
            </a:r>
          </a:p>
          <a:p>
            <a:pPr algn="just"/>
            <a:r>
              <a:rPr lang="en-US" dirty="0"/>
              <a:t>Thus, the curriculum is the medium to </a:t>
            </a:r>
            <a:r>
              <a:rPr lang="en-US" dirty="0" err="1"/>
              <a:t>realise</a:t>
            </a:r>
            <a:r>
              <a:rPr lang="en-US" dirty="0"/>
              <a:t> the goals and objectives of teaching a particular course of study.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01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 Black" pitchFamily="34" charset="0"/>
              </a:rPr>
              <a:t/>
            </a:r>
            <a:br>
              <a:rPr lang="en-US" b="1" dirty="0" smtClean="0">
                <a:latin typeface="Arial Black" pitchFamily="34" charset="0"/>
              </a:rPr>
            </a:br>
            <a:r>
              <a:rPr lang="en-US" b="1" dirty="0" smtClean="0">
                <a:latin typeface="Arial Black" pitchFamily="34" charset="0"/>
              </a:rPr>
              <a:t>DEFINITIONS OF CURRICULUM</a:t>
            </a:r>
            <a:r>
              <a:rPr lang="en-US" dirty="0" smtClean="0">
                <a:latin typeface="Arial Black" pitchFamily="34" charset="0"/>
              </a:rPr>
              <a:t/>
            </a:r>
            <a:br>
              <a:rPr lang="en-US" dirty="0" smtClean="0">
                <a:latin typeface="Arial Black" pitchFamily="34" charset="0"/>
              </a:rPr>
            </a:br>
            <a:endParaRPr lang="en-US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algn="just" fontAlgn="base">
              <a:buNone/>
            </a:pPr>
            <a:r>
              <a:rPr lang="en-US" b="1" i="1" dirty="0"/>
              <a:t>	</a:t>
            </a:r>
            <a:r>
              <a:rPr lang="en-US" b="1" i="1" dirty="0" smtClean="0"/>
              <a:t>	</a:t>
            </a:r>
            <a:r>
              <a:rPr lang="en-US" i="1" dirty="0"/>
              <a:t>"Curriculum is a tool in the hands of the artist (teachers) to </a:t>
            </a:r>
            <a:r>
              <a:rPr lang="en-US" i="1" dirty="0" err="1"/>
              <a:t>mould</a:t>
            </a:r>
            <a:r>
              <a:rPr lang="en-US" i="1" dirty="0"/>
              <a:t> his material (pupils) according to his ideals (aims and objectives) in his studies (school)." </a:t>
            </a:r>
            <a:r>
              <a:rPr lang="en-US" dirty="0"/>
              <a:t>– Cunningham</a:t>
            </a:r>
          </a:p>
          <a:p>
            <a:pPr algn="just" fontAlgn="base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1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066800"/>
          </a:xfrm>
          <a:solidFill>
            <a:srgbClr val="00B0F0"/>
          </a:solidFill>
        </p:spPr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  <a:latin typeface="Arial Black" pitchFamily="34" charset="0"/>
              </a:rPr>
              <a:t>Contd.,</a:t>
            </a:r>
            <a:endParaRPr lang="en-US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 curriculum encompasses all of the learning experiences provided to all students under the supervision of the school—</a:t>
            </a:r>
            <a:r>
              <a:rPr lang="en-US" b="1" dirty="0">
                <a:solidFill>
                  <a:srgbClr val="FF0000"/>
                </a:solidFill>
              </a:rPr>
              <a:t>C. Ronald</a:t>
            </a:r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US" dirty="0"/>
              <a:t>It is a plan for action or a written document that includes strategies for achieving desired goals or ends. – </a:t>
            </a:r>
            <a:r>
              <a:rPr lang="en-US" b="1" dirty="0">
                <a:solidFill>
                  <a:srgbClr val="FF0000"/>
                </a:solidFill>
              </a:rPr>
              <a:t>Ralph Taylor and Hilda </a:t>
            </a:r>
            <a:r>
              <a:rPr lang="en-US" b="1" dirty="0" err="1">
                <a:solidFill>
                  <a:srgbClr val="FF0000"/>
                </a:solidFill>
              </a:rPr>
              <a:t>Taba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US" dirty="0"/>
              <a:t>It is the total efforts of the school to bring about desired outcomes in and out of school situations. – </a:t>
            </a:r>
            <a:r>
              <a:rPr lang="en-US" b="1" dirty="0">
                <a:solidFill>
                  <a:srgbClr val="FF0000"/>
                </a:solidFill>
              </a:rPr>
              <a:t>Alexander &amp; Saylor </a:t>
            </a:r>
            <a:endParaRPr lang="en-US" dirty="0">
              <a:solidFill>
                <a:srgbClr val="FF0000"/>
              </a:solidFill>
            </a:endParaRPr>
          </a:p>
          <a:p>
            <a:pPr algn="just"/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07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Contd.,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r>
              <a:rPr lang="en-US" b="1" dirty="0"/>
              <a:t> </a:t>
            </a:r>
            <a:r>
              <a:rPr lang="en-US" i="1" dirty="0"/>
              <a:t>"Curriculum is the total effort of the school to bring about desired outcomes in the school and out of school situations</a:t>
            </a:r>
            <a:r>
              <a:rPr lang="en-US" i="1" dirty="0" smtClean="0"/>
              <a:t>.“</a:t>
            </a:r>
            <a:r>
              <a:rPr lang="en-US" dirty="0" smtClean="0"/>
              <a:t> – </a:t>
            </a:r>
            <a:r>
              <a:rPr lang="en-US" b="1" dirty="0" err="1">
                <a:solidFill>
                  <a:srgbClr val="FF0000"/>
                </a:solidFill>
              </a:rPr>
              <a:t>Sayler</a:t>
            </a:r>
            <a:r>
              <a:rPr lang="en-US" b="1" dirty="0">
                <a:solidFill>
                  <a:srgbClr val="FF0000"/>
                </a:solidFill>
              </a:rPr>
              <a:t> and Alexander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15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49" name="Picture 13" descr="C:\Users\admin\Desktop\Desktop\downlo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91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3333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Nature of Curriculum</a:t>
            </a:r>
            <a:endParaRPr lang="en-US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3333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5538" name="AutoShape 2" descr="Free Powerpoint Backgrounds and Templ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0" name="AutoShape 4" descr="Free Powerpoint Backgrounds and Templ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2" name="AutoShape 6" descr="Free Powerpoint Backgrounds and Templ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4" name="AutoShape 8" descr="Free Powerpoint Backgrounds and Templ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6" name="AutoShape 10" descr="Free Powerpoint Backgrounds and Templ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48" name="AutoShape 12" descr="Free Powerpoint Backgrounds and Templat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8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  <a:solidFill>
            <a:srgbClr val="00B0F0"/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Content / subject matter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7244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Curriculum was nothing but </a:t>
            </a:r>
            <a:r>
              <a:rPr lang="en-US" sz="3200" b="1" dirty="0" smtClean="0">
                <a:solidFill>
                  <a:srgbClr val="00B050"/>
                </a:solidFill>
              </a:rPr>
              <a:t>the different subjects taught in schools. </a:t>
            </a:r>
          </a:p>
          <a:p>
            <a:pPr algn="just"/>
            <a:r>
              <a:rPr lang="en-US" sz="3200" dirty="0" smtClean="0"/>
              <a:t>In fact content or subject matter does not stop just by the facts and information but involves many more things right from planning to that of reconstruction.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7405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1227</Words>
  <Application>Microsoft Office PowerPoint</Application>
  <PresentationFormat>On-screen Show (4:3)</PresentationFormat>
  <Paragraphs>84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 Curriculum Studies </vt:lpstr>
      <vt:lpstr>Content</vt:lpstr>
      <vt:lpstr>Learning outcome</vt:lpstr>
      <vt:lpstr> MEANING OF CURRICULUM </vt:lpstr>
      <vt:lpstr> DEFINITIONS OF CURRICULUM </vt:lpstr>
      <vt:lpstr>Contd.,</vt:lpstr>
      <vt:lpstr>Contd.,</vt:lpstr>
      <vt:lpstr>Nature of Curriculum</vt:lpstr>
      <vt:lpstr>Content / subject matter</vt:lpstr>
      <vt:lpstr>Program of planned activities </vt:lpstr>
      <vt:lpstr>Curriculum as an Objective</vt:lpstr>
      <vt:lpstr>Intended learning outcomes</vt:lpstr>
      <vt:lpstr>Cultural reproduction</vt:lpstr>
      <vt:lpstr>Curriculum as experience</vt:lpstr>
      <vt:lpstr>Discrete tasks and concepts</vt:lpstr>
      <vt:lpstr>Agenda for social reconstruction</vt:lpstr>
      <vt:lpstr>Curriculum as currere </vt:lpstr>
      <vt:lpstr>Curriculum as a system</vt:lpstr>
      <vt:lpstr>Principles of curriculum</vt:lpstr>
      <vt:lpstr>Principles of Curriculum Development: Introduction </vt:lpstr>
      <vt:lpstr>Principle of Child - Centeredness</vt:lpstr>
      <vt:lpstr>Principle of community - Centeredness</vt:lpstr>
      <vt:lpstr>Principle of Experience</vt:lpstr>
      <vt:lpstr>Principles of Integration</vt:lpstr>
      <vt:lpstr>Principle of creativity</vt:lpstr>
      <vt:lpstr>Principle of Elasticity and variety</vt:lpstr>
      <vt:lpstr>Principles of Diversification</vt:lpstr>
      <vt:lpstr>Principle of common Subjects</vt:lpstr>
      <vt:lpstr>Principle of Earning of Livelihood</vt:lpstr>
      <vt:lpstr>Principle of Utilization of Leisure</vt:lpstr>
      <vt:lpstr>Conclusion</vt:lpstr>
      <vt:lpstr>References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Curriculum and Development  </dc:title>
  <dc:creator>HCL15</dc:creator>
  <cp:lastModifiedBy>HCL15</cp:lastModifiedBy>
  <cp:revision>16</cp:revision>
  <dcterms:created xsi:type="dcterms:W3CDTF">2022-01-06T08:17:01Z</dcterms:created>
  <dcterms:modified xsi:type="dcterms:W3CDTF">2022-01-06T09:04:10Z</dcterms:modified>
</cp:coreProperties>
</file>